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</p:sldMasterIdLst>
  <p:notesMasterIdLst>
    <p:notesMasterId r:id="rId29"/>
  </p:notesMasterIdLst>
  <p:sldIdLst>
    <p:sldId id="256" r:id="rId6"/>
    <p:sldId id="257" r:id="rId7"/>
    <p:sldId id="273" r:id="rId8"/>
    <p:sldId id="281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78" r:id="rId20"/>
    <p:sldId id="280" r:id="rId21"/>
    <p:sldId id="279" r:id="rId22"/>
    <p:sldId id="269" r:id="rId23"/>
    <p:sldId id="270" r:id="rId24"/>
    <p:sldId id="272" r:id="rId25"/>
    <p:sldId id="275" r:id="rId26"/>
    <p:sldId id="276" r:id="rId27"/>
    <p:sldId id="2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2323"/>
    <a:srgbClr val="FFD700"/>
    <a:srgbClr val="228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775D51A3-CC47-462F-8928-5C8ADD9EE20E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AD95FABB-C3C7-4014-BD82-8C02ACC95F1D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6154CEE-AF49-4600-BC10-818780979BBD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0313D16-690E-4C83-B5F4-3BC2B18FF61F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1C51382-2D2A-467A-B7F9-BAC0941E2C48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240" y="1143000"/>
            <a:ext cx="5473080" cy="3077280"/>
          </a:xfrm>
          <a:prstGeom prst="rect">
            <a:avLst/>
          </a:prstGeom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A0157AC-3C38-4D35-825D-D78C6E9BBD58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75EEFE2-0338-4A97-BDCB-37C9A6AE180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15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8909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75EEFE2-0338-4A97-BDCB-37C9A6AE180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16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6090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75EEFE2-0338-4A97-BDCB-37C9A6AE180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17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6246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240" y="1143000"/>
            <a:ext cx="5473080" cy="3077280"/>
          </a:xfrm>
          <a:prstGeom prst="rect">
            <a:avLst/>
          </a:prstGeom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1FE1EA1-67A4-4F75-A0A3-6E1B4508631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18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240" y="1143000"/>
            <a:ext cx="5473080" cy="3077280"/>
          </a:xfrm>
          <a:prstGeom prst="rect">
            <a:avLst/>
          </a:prstGeom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114ADE3-6A6B-49D2-B506-DA6B4E9F90C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19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D418066-4944-4886-BE09-79BB8F3368FC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20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AD95FABB-C3C7-4014-BD82-8C02ACC95F1D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4469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D418066-4944-4886-BE09-79BB8F3368FC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22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9976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FBA5DD0-5D82-43CD-B474-86D17B339048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7D7438C-3EDA-42B0-B62A-5E7C31090906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841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7D7438C-3EDA-42B0-B62A-5E7C31090906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545012C-32E6-4617-A8CA-28984D0DBB5A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DDBF1CA-38E2-497A-A109-FCD202BB9AE3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FAE4A3C-4928-4C4E-8C04-3B0BD22FEA6C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FAF50F9-9349-469C-A370-8548769B0E6E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0525" cy="3076575"/>
          </a:xfrm>
          <a:prstGeom prst="rect">
            <a:avLst/>
          </a:prstGeom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EDFB1CD-F8F1-4BE7-9A38-A2BD765CE35E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A picture containing man, holding&#10;&#10;Description automatically generated"/>
          <p:cNvPicPr/>
          <p:nvPr/>
        </p:nvPicPr>
        <p:blipFill>
          <a:blip r:embed="rId14"/>
          <a:srcRect b="50042"/>
          <a:stretch/>
        </p:blipFill>
        <p:spPr>
          <a:xfrm>
            <a:off x="5791320" y="0"/>
            <a:ext cx="6391440" cy="222660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Line 1"/>
          <p:cNvSpPr/>
          <p:nvPr/>
        </p:nvSpPr>
        <p:spPr>
          <a:xfrm>
            <a:off x="483480" y="1010160"/>
            <a:ext cx="111985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0" name="Picture 10" descr="A picture containing man, holding&#10;&#10;Description automatically generated"/>
          <p:cNvPicPr/>
          <p:nvPr/>
        </p:nvPicPr>
        <p:blipFill>
          <a:blip r:embed="rId14"/>
          <a:srcRect b="50042"/>
          <a:stretch/>
        </p:blipFill>
        <p:spPr>
          <a:xfrm>
            <a:off x="9363960" y="-64800"/>
            <a:ext cx="2870640" cy="996840"/>
          </a:xfrm>
          <a:prstGeom prst="rect">
            <a:avLst/>
          </a:prstGeom>
          <a:ln>
            <a:noFill/>
          </a:ln>
        </p:spPr>
      </p:pic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523880" y="1798200"/>
            <a:ext cx="9134640" cy="237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  <a:spcBef>
                <a:spcPts val="720"/>
              </a:spcBef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Quality Control and Assurance Strategy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1523880" y="4277880"/>
            <a:ext cx="9134640" cy="16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483840" y="87840"/>
            <a:ext cx="88707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Functional, Track 1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483840" y="1321920"/>
            <a:ext cx="11206800" cy="553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4000"/>
          </a:bodyPr>
          <a:lstStyle/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Review acquisition parameters</a:t>
            </a:r>
            <a:endParaRPr lang="en-US" sz="2800" b="0" strike="noStrike" spc="-1" dirty="0">
              <a:latin typeface="Arial"/>
            </a:endParaRPr>
          </a:p>
          <a:p>
            <a:pPr marL="889200" lvl="1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Truncated scans marked “red”</a:t>
            </a:r>
            <a:endParaRPr lang="en-US" sz="2800" b="0" strike="noStrike" spc="-1" dirty="0">
              <a:latin typeface="Arial"/>
            </a:endParaRPr>
          </a:p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Manual review of all scans with outlying metric as calculated by MRIQC (EFC, FBER, FWHM, SNR, summary stats, DVARS, GCOR,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tSNR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FD, GSR, AFNI's Outlier Ratio, AFNI's Quality Index)</a:t>
            </a:r>
            <a:endParaRPr lang="en-US" sz="2800" b="0" strike="noStrike" spc="-1" dirty="0">
              <a:latin typeface="Arial"/>
            </a:endParaRPr>
          </a:p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Automatically assign ratings based on Framewise Displacement (Satterthwaite et al. 2012; Parkes et al. 2018)</a:t>
            </a:r>
            <a:endParaRPr lang="en-US" sz="2800" b="0" strike="noStrike" spc="-1" dirty="0">
              <a:latin typeface="Arial"/>
            </a:endParaRPr>
          </a:p>
          <a:p>
            <a:pPr marL="889200" lvl="1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Red: mean FD &gt; 0.55mm</a:t>
            </a:r>
            <a:endParaRPr lang="en-US" sz="2800" b="0" strike="noStrike" spc="-1" dirty="0">
              <a:latin typeface="Arial"/>
            </a:endParaRPr>
          </a:p>
          <a:p>
            <a:pPr marL="889200" lvl="1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Yellow: mean FD &gt; 0.25mm, max FD &gt; 5mm, or percent frames above threshold &gt; 20 (0.3mm for REST, 0.9mm for CUFF)</a:t>
            </a:r>
            <a:endParaRPr lang="en-US" sz="2800" b="0" strike="noStrike" spc="-1" dirty="0">
              <a:latin typeface="Arial"/>
            </a:endParaRPr>
          </a:p>
          <a:p>
            <a:pPr marL="889200" lvl="1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Green: everything else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15" name="Picture 5" descr="Diagram&#10;&#10;Description automatically generated"/>
          <p:cNvPicPr/>
          <p:nvPr/>
        </p:nvPicPr>
        <p:blipFill>
          <a:blip r:embed="rId3"/>
          <a:srcRect l="13567" t="38986" r="48639" b="46398"/>
          <a:stretch/>
        </p:blipFill>
        <p:spPr>
          <a:xfrm>
            <a:off x="6671520" y="1091520"/>
            <a:ext cx="4263480" cy="1100160"/>
          </a:xfrm>
          <a:prstGeom prst="rect">
            <a:avLst/>
          </a:prstGeom>
          <a:ln>
            <a:noFill/>
          </a:ln>
        </p:spPr>
      </p:pic>
      <p:pic>
        <p:nvPicPr>
          <p:cNvPr id="116" name="Picture 7" descr="Diagram&#10;&#10;Description automatically generated"/>
          <p:cNvPicPr/>
          <p:nvPr/>
        </p:nvPicPr>
        <p:blipFill>
          <a:blip r:embed="rId3"/>
          <a:srcRect l="53153" t="35834" b="38484"/>
          <a:stretch/>
        </p:blipFill>
        <p:spPr>
          <a:xfrm>
            <a:off x="8496949" y="4089600"/>
            <a:ext cx="3356640" cy="122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83840" y="87840"/>
            <a:ext cx="88707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Functional, Track 2 - rule-based ratings 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483840" y="1321920"/>
            <a:ext cx="9391320" cy="553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Field-of-View (including wrap-around)</a:t>
            </a:r>
            <a:endParaRPr lang="en-US" sz="2800" b="0" strike="noStrike" spc="-1" dirty="0">
              <a:latin typeface="Arial"/>
            </a:endParaRPr>
          </a:p>
          <a:p>
            <a:pPr marL="889200" lvl="1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Red: substantial wrap-around or exclusion of the cerebrum</a:t>
            </a:r>
            <a:endParaRPr lang="en-US" sz="2800" b="0" strike="noStrike" spc="-1" dirty="0">
              <a:latin typeface="Arial"/>
            </a:endParaRPr>
          </a:p>
          <a:p>
            <a:pPr marL="889200" lvl="1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Yellow: wrap-around that overlaps with a small portion of the cerebrum, or a field-of-view that excludes a small portion of the cerebrum</a:t>
            </a:r>
            <a:endParaRPr lang="en-US" sz="2800" b="0" strike="noStrike" spc="-1" dirty="0">
              <a:latin typeface="Arial"/>
            </a:endParaRPr>
          </a:p>
          <a:p>
            <a:pPr marL="889200" lvl="1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Green: wrap-around that does not overlap with the cerebrum, or a field-of-view that excludes the cerebellum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19" name="Picture 2" descr="A picture containing text, blurry, image, gear&#10;&#10;Description automatically generated"/>
          <p:cNvPicPr/>
          <p:nvPr/>
        </p:nvPicPr>
        <p:blipFill>
          <a:blip r:embed="rId3"/>
          <a:stretch/>
        </p:blipFill>
        <p:spPr>
          <a:xfrm>
            <a:off x="9353880" y="2693880"/>
            <a:ext cx="2075760" cy="1237680"/>
          </a:xfrm>
          <a:prstGeom prst="rect">
            <a:avLst/>
          </a:prstGeom>
          <a:ln>
            <a:noFill/>
          </a:ln>
        </p:spPr>
      </p:pic>
      <p:pic>
        <p:nvPicPr>
          <p:cNvPr id="120" name="Picture 7" descr="Diagram&#10;&#10;Description automatically generated"/>
          <p:cNvPicPr/>
          <p:nvPr/>
        </p:nvPicPr>
        <p:blipFill>
          <a:blip r:embed="rId4"/>
          <a:srcRect l="85424" t="35834" b="38484"/>
          <a:stretch/>
        </p:blipFill>
        <p:spPr>
          <a:xfrm>
            <a:off x="10795680" y="1087200"/>
            <a:ext cx="1042560" cy="1229040"/>
          </a:xfrm>
          <a:prstGeom prst="rect">
            <a:avLst/>
          </a:prstGeom>
          <a:ln>
            <a:noFill/>
          </a:ln>
        </p:spPr>
      </p:pic>
      <p:pic>
        <p:nvPicPr>
          <p:cNvPr id="121" name="Picture 120"/>
          <p:cNvPicPr/>
          <p:nvPr/>
        </p:nvPicPr>
        <p:blipFill>
          <a:blip r:embed="rId5"/>
          <a:stretch/>
        </p:blipFill>
        <p:spPr>
          <a:xfrm>
            <a:off x="9601200" y="4572000"/>
            <a:ext cx="2075760" cy="2075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83840" y="87840"/>
            <a:ext cx="88707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DWI, Track 1 and 2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483840" y="1321920"/>
            <a:ext cx="10710360" cy="553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Review acquisition parameters</a:t>
            </a:r>
          </a:p>
          <a:p>
            <a:pPr marL="889200" lvl="1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Truncated scans marked “red”</a:t>
            </a:r>
            <a:endParaRPr lang="en-US" sz="2800" b="0" strike="noStrike" spc="-1" dirty="0">
              <a:latin typeface="Arial"/>
            </a:endParaRPr>
          </a:p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Manual review of all scans with outlying metric as calculated by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QSIPrep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(FD, relative FD, template overlap, neighborhood correlation, number bad slices)</a:t>
            </a:r>
            <a:endParaRPr lang="en-US" sz="2800" b="0" strike="noStrike" spc="-1" dirty="0">
              <a:latin typeface="Arial"/>
            </a:endParaRPr>
          </a:p>
          <a:p>
            <a:pPr marL="889200" lvl="1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Metrics calculated before and after preprocessing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24" name="Picture 2" descr="Diagram&#10;&#10;Description automatically generated"/>
          <p:cNvPicPr/>
          <p:nvPr/>
        </p:nvPicPr>
        <p:blipFill>
          <a:blip r:embed="rId3"/>
          <a:srcRect l="13567" t="38986" r="48639" b="46398"/>
          <a:stretch/>
        </p:blipFill>
        <p:spPr>
          <a:xfrm>
            <a:off x="7223400" y="1091520"/>
            <a:ext cx="4263480" cy="1100160"/>
          </a:xfrm>
          <a:prstGeom prst="rect">
            <a:avLst/>
          </a:prstGeom>
          <a:ln>
            <a:noFill/>
          </a:ln>
        </p:spPr>
      </p:pic>
      <p:grpSp>
        <p:nvGrpSpPr>
          <p:cNvPr id="125" name="Group 3"/>
          <p:cNvGrpSpPr/>
          <p:nvPr/>
        </p:nvGrpSpPr>
        <p:grpSpPr>
          <a:xfrm>
            <a:off x="7623960" y="4723020"/>
            <a:ext cx="4084200" cy="1626120"/>
            <a:chOff x="7736760" y="4540680"/>
            <a:chExt cx="4084200" cy="1626120"/>
          </a:xfrm>
        </p:grpSpPr>
        <p:pic>
          <p:nvPicPr>
            <p:cNvPr id="126" name="Picture 5" descr="Diagram&#10;&#10;Description automatically generated"/>
            <p:cNvPicPr/>
            <p:nvPr/>
          </p:nvPicPr>
          <p:blipFill>
            <a:blip r:embed="rId3"/>
            <a:srcRect l="53153" t="35834" b="38484"/>
            <a:stretch/>
          </p:blipFill>
          <p:spPr>
            <a:xfrm>
              <a:off x="7736760" y="4540680"/>
              <a:ext cx="4084200" cy="1495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7" name="CustomShape 4"/>
            <p:cNvSpPr/>
            <p:nvPr/>
          </p:nvSpPr>
          <p:spPr>
            <a:xfrm>
              <a:off x="8836200" y="5066640"/>
              <a:ext cx="1949400" cy="1100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3" descr="Diagram&#10;&#10;Description automatically generated"/>
          <p:cNvPicPr/>
          <p:nvPr/>
        </p:nvPicPr>
        <p:blipFill>
          <a:blip r:embed="rId3"/>
          <a:srcRect l="53153" t="35834" b="38484"/>
          <a:stretch/>
        </p:blipFill>
        <p:spPr>
          <a:xfrm>
            <a:off x="7030680" y="1032671"/>
            <a:ext cx="5161320" cy="189000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483840" y="87840"/>
            <a:ext cx="88707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Calibri"/>
                <a:ea typeface="DejaVu Sans"/>
              </a:rPr>
              <a:t>Track 2 – General Review 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83840" y="1321920"/>
            <a:ext cx="11188080" cy="553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DejaVu Sans"/>
              </a:rPr>
              <a:t>Manually review </a:t>
            </a:r>
          </a:p>
          <a:p>
            <a:pPr marL="889200" lvl="1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scans rated “red” or “yellow” </a:t>
            </a:r>
          </a:p>
          <a:p>
            <a:pPr marL="889200" lvl="1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cans with at least one outlying metric</a:t>
            </a:r>
          </a:p>
          <a:p>
            <a:pPr marL="889200" lvl="1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latin typeface="Arial"/>
              </a:rPr>
              <a:t>All scans with atypical acquisition</a:t>
            </a:r>
            <a:endParaRPr lang="en-US" sz="2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432000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Reviewed</a:t>
            </a:r>
          </a:p>
          <a:p>
            <a:pPr marL="889200" lvl="1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T1w: 56% (100% by MRI Tech)</a:t>
            </a:r>
          </a:p>
          <a:p>
            <a:pPr marL="889200" lvl="1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Functional: 25%</a:t>
            </a:r>
          </a:p>
          <a:p>
            <a:pPr marL="889200" lvl="1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DWI: 13%  </a:t>
            </a:r>
          </a:p>
          <a:p>
            <a:pPr marL="432000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Review involves inspection of pipeline html reports (MRIQC,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QSIPrep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), supplemented with inspection of images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83840" y="87840"/>
            <a:ext cx="88707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Calibri"/>
                <a:ea typeface="DejaVu Sans"/>
              </a:rPr>
              <a:t>Track 2 Review primarily visual 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483840" y="1321920"/>
            <a:ext cx="11188080" cy="553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3"/>
          <p:cNvSpPr/>
          <p:nvPr/>
        </p:nvSpPr>
        <p:spPr>
          <a:xfrm>
            <a:off x="5943600" y="327672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4" name="Picture 6"/>
          <p:cNvPicPr/>
          <p:nvPr/>
        </p:nvPicPr>
        <p:blipFill>
          <a:blip r:embed="rId3"/>
          <a:stretch/>
        </p:blipFill>
        <p:spPr>
          <a:xfrm>
            <a:off x="7912440" y="3790800"/>
            <a:ext cx="4123440" cy="2900880"/>
          </a:xfrm>
          <a:prstGeom prst="rect">
            <a:avLst/>
          </a:prstGeom>
          <a:ln>
            <a:noFill/>
          </a:ln>
        </p:spPr>
      </p:pic>
      <p:pic>
        <p:nvPicPr>
          <p:cNvPr id="135" name="Graphic 9"/>
          <p:cNvPicPr/>
          <p:nvPr/>
        </p:nvPicPr>
        <p:blipFill>
          <a:blip r:embed="rId4"/>
          <a:stretch/>
        </p:blipFill>
        <p:spPr>
          <a:xfrm>
            <a:off x="519480" y="1141560"/>
            <a:ext cx="8964360" cy="1334520"/>
          </a:xfrm>
          <a:prstGeom prst="rect">
            <a:avLst/>
          </a:prstGeom>
          <a:ln>
            <a:noFill/>
          </a:ln>
        </p:spPr>
      </p:pic>
      <p:pic>
        <p:nvPicPr>
          <p:cNvPr id="136" name="Graphic 11"/>
          <p:cNvPicPr/>
          <p:nvPr/>
        </p:nvPicPr>
        <p:blipFill>
          <a:blip r:embed="rId5"/>
          <a:stretch/>
        </p:blipFill>
        <p:spPr>
          <a:xfrm>
            <a:off x="155520" y="2296800"/>
            <a:ext cx="7635960" cy="3238560"/>
          </a:xfrm>
          <a:prstGeom prst="rect">
            <a:avLst/>
          </a:prstGeom>
          <a:ln>
            <a:noFill/>
          </a:ln>
        </p:spPr>
      </p:pic>
      <p:pic>
        <p:nvPicPr>
          <p:cNvPr id="137" name="Picture 13" descr="A close-up of the moon&#10;&#10;Description automatically generated with medium confidence"/>
          <p:cNvPicPr/>
          <p:nvPr/>
        </p:nvPicPr>
        <p:blipFill>
          <a:blip r:embed="rId6"/>
          <a:stretch/>
        </p:blipFill>
        <p:spPr>
          <a:xfrm>
            <a:off x="10113480" y="1392840"/>
            <a:ext cx="1740240" cy="1740240"/>
          </a:xfrm>
          <a:prstGeom prst="rect">
            <a:avLst/>
          </a:prstGeom>
          <a:ln>
            <a:noFill/>
          </a:ln>
        </p:spPr>
      </p:pic>
      <p:pic>
        <p:nvPicPr>
          <p:cNvPr id="138" name="Picture 15" descr="A picture containing whiteboard&#10;&#10;Description automatically generated"/>
          <p:cNvPicPr/>
          <p:nvPr/>
        </p:nvPicPr>
        <p:blipFill>
          <a:blip r:embed="rId7"/>
          <a:stretch/>
        </p:blipFill>
        <p:spPr>
          <a:xfrm>
            <a:off x="119880" y="4598280"/>
            <a:ext cx="5867640" cy="961560"/>
          </a:xfrm>
          <a:prstGeom prst="rect">
            <a:avLst/>
          </a:prstGeom>
          <a:ln>
            <a:noFill/>
          </a:ln>
        </p:spPr>
      </p:pic>
      <p:pic>
        <p:nvPicPr>
          <p:cNvPr id="139" name="Picture 17" descr="Graphical user interface&#10;&#10;Description automatically generated with medium confidence"/>
          <p:cNvPicPr/>
          <p:nvPr/>
        </p:nvPicPr>
        <p:blipFill>
          <a:blip r:embed="rId8"/>
          <a:stretch/>
        </p:blipFill>
        <p:spPr>
          <a:xfrm>
            <a:off x="302040" y="5560560"/>
            <a:ext cx="5775480" cy="120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83840" y="87840"/>
            <a:ext cx="88707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000000"/>
                </a:solidFill>
                <a:latin typeface="Calibri"/>
              </a:rPr>
              <a:t>Patient Rating Results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483840" y="1321920"/>
            <a:ext cx="10710360" cy="553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114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</a:pPr>
            <a:endParaRPr lang="en-US" sz="2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21DF887-DBF6-ACBC-DED5-1A3610498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09" y="2123383"/>
            <a:ext cx="1097282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49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83840" y="87840"/>
            <a:ext cx="88707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000000"/>
                </a:solidFill>
                <a:latin typeface="Calibri"/>
              </a:rPr>
              <a:t>Motion Comparison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38F6D77-0479-E4DE-220B-B2DAF790F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30" y="1371589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28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83840" y="87840"/>
            <a:ext cx="88707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Calibri"/>
                <a:ea typeface="DejaVu Sans"/>
              </a:rPr>
              <a:t>Phantom Scans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483840" y="1321920"/>
            <a:ext cx="10710360" cy="553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Sites are expected to maintain internal processes for big scanner issues </a:t>
            </a:r>
          </a:p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Protocol matches patient scan types (T1w, DWI, functional)</a:t>
            </a:r>
          </a:p>
          <a:p>
            <a:pPr marL="889200" lvl="1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Variations in acquisition parameters</a:t>
            </a:r>
            <a:endParaRPr lang="en-US" sz="2800" b="0" strike="noStrike" spc="-1" dirty="0">
              <a:latin typeface="Arial"/>
            </a:endParaRPr>
          </a:p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Collected either weekly or after each participant</a:t>
            </a:r>
            <a:endParaRPr lang="en-US" sz="2800" b="0" strike="noStrike" spc="-1" dirty="0">
              <a:latin typeface="Arial"/>
            </a:endParaRPr>
          </a:p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Aim: help identify subtle or long-term variations </a:t>
            </a:r>
          </a:p>
          <a:p>
            <a:pPr marL="889200" lvl="1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cross-site comparison is </a:t>
            </a:r>
            <a:r>
              <a:rPr lang="en-US" sz="2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not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goal</a:t>
            </a:r>
            <a:endParaRPr lang="en-US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0854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83840" y="87840"/>
            <a:ext cx="88707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Calibri"/>
                <a:ea typeface="DejaVu Sans"/>
              </a:rPr>
              <a:t>Phantom Scans – QA Measures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483840" y="1321920"/>
            <a:ext cx="11206800" cy="553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Current: fMRI</a:t>
            </a:r>
            <a:endParaRPr lang="en-US" sz="2800" b="0" strike="noStrike" spc="-1" dirty="0">
              <a:latin typeface="Arial"/>
            </a:endParaRPr>
          </a:p>
          <a:p>
            <a:pPr marL="889200" lvl="1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Signal Intensity, Signal Peak-to-Peak Intensity, Signal-to-Noise Ratio, Ghosting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44" name="Picture 2"/>
          <p:cNvPicPr/>
          <p:nvPr/>
        </p:nvPicPr>
        <p:blipFill>
          <a:blip r:embed="rId3"/>
          <a:stretch/>
        </p:blipFill>
        <p:spPr>
          <a:xfrm>
            <a:off x="4023720" y="2758320"/>
            <a:ext cx="7893000" cy="3945960"/>
          </a:xfrm>
          <a:prstGeom prst="rect">
            <a:avLst/>
          </a:prstGeom>
          <a:ln>
            <a:noFill/>
          </a:ln>
        </p:spPr>
      </p:pic>
      <p:grpSp>
        <p:nvGrpSpPr>
          <p:cNvPr id="145" name="Group 3"/>
          <p:cNvGrpSpPr/>
          <p:nvPr/>
        </p:nvGrpSpPr>
        <p:grpSpPr>
          <a:xfrm>
            <a:off x="195480" y="3070440"/>
            <a:ext cx="3601440" cy="3322080"/>
            <a:chOff x="195480" y="3070440"/>
            <a:chExt cx="3601440" cy="3322080"/>
          </a:xfrm>
        </p:grpSpPr>
        <p:pic>
          <p:nvPicPr>
            <p:cNvPr id="146" name="Picture 4"/>
            <p:cNvPicPr/>
            <p:nvPr/>
          </p:nvPicPr>
          <p:blipFill>
            <a:blip r:embed="rId4"/>
            <a:stretch/>
          </p:blipFill>
          <p:spPr>
            <a:xfrm>
              <a:off x="195480" y="3070440"/>
              <a:ext cx="3539160" cy="148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7" name="Picture 5"/>
            <p:cNvPicPr/>
            <p:nvPr/>
          </p:nvPicPr>
          <p:blipFill>
            <a:blip r:embed="rId5"/>
            <a:stretch/>
          </p:blipFill>
          <p:spPr>
            <a:xfrm>
              <a:off x="195480" y="4767480"/>
              <a:ext cx="3601440" cy="162504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83840" y="87840"/>
            <a:ext cx="88707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Calibri"/>
                <a:ea typeface="DejaVu Sans"/>
              </a:rPr>
              <a:t>QA/QC Communication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483840" y="1321920"/>
            <a:ext cx="10710360" cy="553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3"/>
          <p:cNvSpPr/>
          <p:nvPr/>
        </p:nvSpPr>
        <p:spPr>
          <a:xfrm>
            <a:off x="483840" y="1321920"/>
            <a:ext cx="11206800" cy="553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Open communication with sites for immediate issues (e.g., corrupted data, failed transfer)</a:t>
            </a:r>
            <a:endParaRPr lang="en-US" sz="1800" b="0" strike="noStrike" spc="-1" dirty="0">
              <a:latin typeface="Arial"/>
            </a:endParaRPr>
          </a:p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Overview current proportions of scan ratings and distribution of metrics through meetings and online dashboard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51" name="Picture 10" descr="Bar chart&#10;&#10;Description automatically generated"/>
          <p:cNvPicPr/>
          <p:nvPr/>
        </p:nvPicPr>
        <p:blipFill>
          <a:blip r:embed="rId3"/>
          <a:srcRect r="10319"/>
          <a:stretch/>
        </p:blipFill>
        <p:spPr>
          <a:xfrm>
            <a:off x="1838160" y="2346480"/>
            <a:ext cx="8560800" cy="484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83840" y="87840"/>
            <a:ext cx="88707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QC Overall Goals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483840" y="1321920"/>
            <a:ext cx="11281320" cy="49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Identify correctable issues (e.g.,</a:t>
            </a:r>
            <a:r>
              <a:rPr lang="en-US" sz="2800" spc="-1" dirty="0">
                <a:solidFill>
                  <a:srgbClr val="000000"/>
                </a:solidFill>
                <a:latin typeface="Arial"/>
                <a:ea typeface="DejaVu Sans"/>
              </a:rPr>
              <a:t> data log entries, acquisition deviations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</a:p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latin typeface="Arial"/>
              </a:rPr>
              <a:t>Monitor overall quality and status of images</a:t>
            </a:r>
          </a:p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Provide 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users of data default inclusion/exclusion scheme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83840" y="87840"/>
            <a:ext cx="88707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QA/QC Summary and Discussion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483840" y="1321920"/>
            <a:ext cx="11281320" cy="49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Patient scans monitored with Track system</a:t>
            </a:r>
          </a:p>
          <a:p>
            <a:pPr marL="889200" lvl="1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latin typeface="Arial"/>
              </a:rPr>
              <a:t>What are we overlooking? (e.g., </a:t>
            </a:r>
            <a:r>
              <a:rPr lang="en-US" sz="2800" spc="-1" dirty="0" err="1">
                <a:solidFill>
                  <a:srgbClr val="000000"/>
                </a:solidFill>
                <a:latin typeface="Arial"/>
              </a:rPr>
              <a:t>fieldmaps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, DWI, preprocessing)</a:t>
            </a:r>
          </a:p>
          <a:p>
            <a:pPr marL="889200" lvl="1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Concerns about relying mainly on motion to rate functional scans?</a:t>
            </a:r>
            <a:endParaRPr lang="en-US" sz="2800" b="0" strike="noStrike" spc="-1" dirty="0">
              <a:latin typeface="Arial"/>
            </a:endParaRPr>
          </a:p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Phantom scans will be monitored for ongoing trends</a:t>
            </a:r>
            <a:endParaRPr lang="en-US" sz="2800" b="0" strike="noStrike" spc="-1" dirty="0">
              <a:latin typeface="Arial"/>
            </a:endParaRPr>
          </a:p>
          <a:p>
            <a:pPr marL="889200" lvl="1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Recommendations for further processing?</a:t>
            </a:r>
            <a:endParaRPr lang="en-US" sz="2800" b="0" strike="noStrike" spc="-1" dirty="0">
              <a:latin typeface="Arial"/>
            </a:endParaRPr>
          </a:p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Communication through online dashboard</a:t>
            </a:r>
          </a:p>
          <a:p>
            <a:pPr marL="889200" lvl="1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latin typeface="Arial"/>
              </a:rPr>
              <a:t>Thoughts on the effectiveness of traffic light rating scheme?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E18F-E854-A09B-BD24-F29EC93E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F4EB8-5E85-CB45-6D08-1253F8533CD7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83840" y="87840"/>
            <a:ext cx="88707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Cat12 IQR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483840" y="1321920"/>
            <a:ext cx="11281320" cy="49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  <a:spcBef>
                <a:spcPts val="1134"/>
              </a:spcBef>
            </a:pPr>
            <a:endParaRPr lang="en-US" sz="28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46E05-DE2F-E084-F693-81FAE94C7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39" y="1530357"/>
            <a:ext cx="9714143" cy="513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56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83840" y="87840"/>
            <a:ext cx="88707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Dashboard provides space to drill into processing and rating distributions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53" name="Picture 7" descr="Chart, pie chart&#10;&#10;Description automatically generated"/>
          <p:cNvPicPr/>
          <p:nvPr/>
        </p:nvPicPr>
        <p:blipFill>
          <a:blip r:embed="rId3"/>
          <a:stretch/>
        </p:blipFill>
        <p:spPr>
          <a:xfrm>
            <a:off x="1464840" y="4574520"/>
            <a:ext cx="9544320" cy="2282760"/>
          </a:xfrm>
          <a:prstGeom prst="rect">
            <a:avLst/>
          </a:prstGeom>
          <a:ln>
            <a:noFill/>
          </a:ln>
        </p:spPr>
      </p:pic>
      <p:pic>
        <p:nvPicPr>
          <p:cNvPr id="154" name="Picture 9" descr="Diagram&#10;&#10;Description automatically generated"/>
          <p:cNvPicPr/>
          <p:nvPr/>
        </p:nvPicPr>
        <p:blipFill>
          <a:blip r:embed="rId4"/>
          <a:stretch/>
        </p:blipFill>
        <p:spPr>
          <a:xfrm>
            <a:off x="483840" y="1069920"/>
            <a:ext cx="7575840" cy="3503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83840" y="87840"/>
            <a:ext cx="88707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QC Outline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483840" y="1321920"/>
            <a:ext cx="11281320" cy="49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Patient scans monitored with 2 track system</a:t>
            </a:r>
            <a:endParaRPr lang="en-US" sz="2800" b="0" strike="noStrike" spc="-1" dirty="0">
              <a:latin typeface="Arial"/>
            </a:endParaRPr>
          </a:p>
          <a:p>
            <a:pPr marL="889200" lvl="1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Track 1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fast, simple, and actionable quality assessment  </a:t>
            </a:r>
            <a:endParaRPr lang="en-US" sz="2800" b="0" strike="noStrike" spc="-1" dirty="0">
              <a:latin typeface="Arial"/>
            </a:endParaRPr>
          </a:p>
          <a:p>
            <a:pPr marL="889200" lvl="1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Track 2: refinement of Track 1 measures, evaluation of usability</a:t>
            </a:r>
            <a:endParaRPr lang="en-US" sz="2800" b="0" strike="noStrike" spc="-1" dirty="0">
              <a:latin typeface="Arial"/>
            </a:endParaRPr>
          </a:p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Phantom scans monitored for ongoing trends</a:t>
            </a:r>
            <a:endParaRPr lang="en-US" sz="2800" b="0" strike="noStrike" spc="-1" dirty="0">
              <a:latin typeface="Arial"/>
            </a:endParaRPr>
          </a:p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Statuses and summaries communicated through online dashboards</a:t>
            </a:r>
            <a:endParaRPr lang="en-US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585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83840" y="87840"/>
            <a:ext cx="8942964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114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</a:pPr>
            <a:r>
              <a:rPr lang="en-US" sz="3600" b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Patient Track 1: Fast, Simple, and Actionable</a:t>
            </a:r>
            <a:endParaRPr lang="en-US" sz="3600" b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483840" y="1321920"/>
            <a:ext cx="11271960" cy="544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500"/>
          </a:bodyPr>
          <a:lstStyle/>
          <a:p>
            <a:pPr marL="432000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Complete within a few days of scan collection </a:t>
            </a:r>
            <a:endParaRPr lang="en-US" sz="2800" b="0" strike="noStrike" spc="-1" dirty="0">
              <a:latin typeface="Arial"/>
            </a:endParaRPr>
          </a:p>
          <a:p>
            <a:pPr marL="432000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Review scans through manual and automated methods</a:t>
            </a:r>
            <a:endParaRPr lang="en-US" sz="2800" b="0" strike="noStrike" spc="-1" dirty="0">
              <a:latin typeface="Arial"/>
            </a:endParaRPr>
          </a:p>
          <a:p>
            <a:pPr marL="432000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Provide global rating based on usability in "traffic light" scheme</a:t>
            </a:r>
          </a:p>
          <a:p>
            <a:pPr marL="889200" lvl="1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DejaVu Sans"/>
              </a:rPr>
              <a:t>Green: No known issues; default</a:t>
            </a:r>
          </a:p>
          <a:p>
            <a:pPr marL="889200" lvl="1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DejaVu Sans"/>
              </a:rPr>
              <a:t>Yellow: Minor variations/issues; correctable</a:t>
            </a:r>
          </a:p>
          <a:p>
            <a:pPr marL="889200" lvl="1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DejaVu Sans"/>
              </a:rPr>
              <a:t>Red: Significant variations/issues; not expected to be comparable</a:t>
            </a:r>
          </a:p>
          <a:p>
            <a:pPr marL="432000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DejaVu Sans"/>
              </a:rPr>
              <a:t>Rating is a high-level summary </a:t>
            </a:r>
          </a:p>
          <a:p>
            <a:pPr marL="889200" lvl="1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DejaVu Sans"/>
              </a:rPr>
              <a:t>A suggestions for data inclusion/exclusion but does not apply to all analyses </a:t>
            </a:r>
          </a:p>
          <a:p>
            <a:pPr marL="432000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89200" lvl="1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572040" lvl="1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396029-7781-9246-DCD3-046581F2161B}"/>
              </a:ext>
            </a:extLst>
          </p:cNvPr>
          <p:cNvSpPr/>
          <p:nvPr/>
        </p:nvSpPr>
        <p:spPr>
          <a:xfrm>
            <a:off x="933748" y="3070381"/>
            <a:ext cx="440548" cy="407710"/>
          </a:xfrm>
          <a:prstGeom prst="rect">
            <a:avLst/>
          </a:prstGeom>
          <a:solidFill>
            <a:srgbClr val="228B22"/>
          </a:solidFill>
          <a:ln>
            <a:solidFill>
              <a:srgbClr val="22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0CCDB-EE44-B09A-482B-5D0537C5BD87}"/>
              </a:ext>
            </a:extLst>
          </p:cNvPr>
          <p:cNvSpPr/>
          <p:nvPr/>
        </p:nvSpPr>
        <p:spPr>
          <a:xfrm>
            <a:off x="933747" y="4150213"/>
            <a:ext cx="440547" cy="407709"/>
          </a:xfrm>
          <a:prstGeom prst="rect">
            <a:avLst/>
          </a:prstGeom>
          <a:solidFill>
            <a:srgbClr val="B22323"/>
          </a:solidFill>
          <a:ln>
            <a:solidFill>
              <a:srgbClr val="B223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7F1497-CD01-948E-0977-8871C5EF4F37}"/>
              </a:ext>
            </a:extLst>
          </p:cNvPr>
          <p:cNvSpPr/>
          <p:nvPr/>
        </p:nvSpPr>
        <p:spPr>
          <a:xfrm>
            <a:off x="933747" y="3610297"/>
            <a:ext cx="440548" cy="407710"/>
          </a:xfrm>
          <a:prstGeom prst="rect">
            <a:avLst/>
          </a:prstGeom>
          <a:solidFill>
            <a:srgbClr val="FFD7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75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83840" y="87840"/>
            <a:ext cx="88707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000000"/>
                </a:solidFill>
                <a:latin typeface="Calibri"/>
              </a:rPr>
              <a:t>Patient Track 2: Refinement of Track 1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483840" y="1321920"/>
            <a:ext cx="11271960" cy="544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500"/>
          </a:bodyPr>
          <a:lstStyle/>
          <a:p>
            <a:pPr marL="432000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Used only for subset of scans</a:t>
            </a:r>
          </a:p>
          <a:p>
            <a:pPr marL="889200" lvl="1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Atypical acquisition (e.g., truncated functional scan)</a:t>
            </a:r>
          </a:p>
          <a:p>
            <a:pPr marL="889200" lvl="1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DejaVu Sans"/>
              </a:rPr>
              <a:t>Lo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 rating from Track 1</a:t>
            </a:r>
          </a:p>
          <a:p>
            <a:pPr marL="889200" lvl="1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utlying image metrics (e.g., SNR) </a:t>
            </a:r>
          </a:p>
          <a:p>
            <a:pPr marL="432000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Provides opportunity to revise rating, although not designed to alter many ratings</a:t>
            </a:r>
          </a:p>
          <a:p>
            <a:pPr marL="432000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nstead, validate ratings and identify unexpected issues</a:t>
            </a:r>
            <a:endParaRPr lang="en-US" sz="2800" b="0" strike="noStrike" spc="-1" dirty="0">
              <a:latin typeface="Arial"/>
            </a:endParaRPr>
          </a:p>
          <a:p>
            <a:pPr marL="889200" lvl="1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Ratings can be downgraded according to some rule-based thresholds (e.g., problematic field-of-view)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83840" y="87840"/>
            <a:ext cx="88707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000000"/>
                </a:solidFill>
                <a:latin typeface="Calibri"/>
                <a:ea typeface="DejaVu Sans"/>
              </a:rPr>
              <a:t>Review Tracks Organization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483840" y="1321920"/>
            <a:ext cx="10710360" cy="553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4" name="Picture 5" descr="Diagram&#10;&#10;Description automatically generated"/>
          <p:cNvPicPr/>
          <p:nvPr/>
        </p:nvPicPr>
        <p:blipFill>
          <a:blip r:embed="rId3"/>
          <a:srcRect t="35834" b="38484"/>
          <a:stretch/>
        </p:blipFill>
        <p:spPr>
          <a:xfrm>
            <a:off x="483840" y="2710440"/>
            <a:ext cx="11286000" cy="1935360"/>
          </a:xfrm>
          <a:prstGeom prst="rect">
            <a:avLst/>
          </a:prstGeom>
          <a:ln>
            <a:noFill/>
          </a:ln>
        </p:spPr>
      </p:pic>
      <p:sp>
        <p:nvSpPr>
          <p:cNvPr id="95" name="Line 3"/>
          <p:cNvSpPr/>
          <p:nvPr/>
        </p:nvSpPr>
        <p:spPr>
          <a:xfrm>
            <a:off x="9974160" y="2015280"/>
            <a:ext cx="0" cy="3713400"/>
          </a:xfrm>
          <a:prstGeom prst="line">
            <a:avLst/>
          </a:prstGeom>
          <a:ln w="3816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6" name="CustomShape 4"/>
          <p:cNvSpPr/>
          <p:nvPr/>
        </p:nvSpPr>
        <p:spPr>
          <a:xfrm>
            <a:off x="3219119" y="1595520"/>
            <a:ext cx="1758233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Track 1</a:t>
            </a:r>
            <a:endParaRPr lang="en-US" sz="2400" b="1" strike="noStrike" spc="-1" dirty="0">
              <a:latin typeface="Arial"/>
            </a:endParaRPr>
          </a:p>
        </p:txBody>
      </p:sp>
      <p:sp>
        <p:nvSpPr>
          <p:cNvPr id="97" name="CustomShape 5"/>
          <p:cNvSpPr/>
          <p:nvPr/>
        </p:nvSpPr>
        <p:spPr>
          <a:xfrm>
            <a:off x="10462679" y="1595520"/>
            <a:ext cx="1396239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Track 2</a:t>
            </a:r>
            <a:endParaRPr lang="en-US" sz="2400" b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483840" y="87840"/>
            <a:ext cx="88707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T1w, Track 1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483839" y="1321920"/>
            <a:ext cx="11158264" cy="553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Initial review by technician </a:t>
            </a:r>
          </a:p>
          <a:p>
            <a:pPr marL="889200" lvl="1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If first T1w red, then repeat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lang="en-US" sz="2800" b="0" strike="noStrike" spc="-1" dirty="0">
              <a:latin typeface="Arial"/>
            </a:endParaRPr>
          </a:p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Review acquisition parameters</a:t>
            </a:r>
            <a:endParaRPr lang="en-US" sz="2800" b="0" strike="noStrike" spc="-1" dirty="0">
              <a:latin typeface="Arial"/>
            </a:endParaRPr>
          </a:p>
          <a:p>
            <a:pPr marL="432000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Calculate metrics (MRIQC) and look for outliers </a:t>
            </a:r>
          </a:p>
          <a:p>
            <a:pPr marL="889200" lvl="1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CNR, SNR, signal summary statistics, CJV, ICVS, RPVE, QI1, QI2, INU, Template Overlap, EFC, FBER, FWHM, WM2MAX</a:t>
            </a:r>
          </a:p>
          <a:p>
            <a:pPr marL="432000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Image Quality Rating from CAT12</a:t>
            </a:r>
            <a:endParaRPr lang="en-US" sz="2800" b="0" strike="noStrike" spc="-1" dirty="0">
              <a:latin typeface="Arial"/>
            </a:endParaRPr>
          </a:p>
          <a:p>
            <a:pPr marL="114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</a:pPr>
            <a:endParaRPr lang="en-US" sz="2800" b="0" strike="noStrike" spc="-1" dirty="0">
              <a:latin typeface="Arial"/>
            </a:endParaRPr>
          </a:p>
        </p:txBody>
      </p:sp>
      <p:pic>
        <p:nvPicPr>
          <p:cNvPr id="100" name="Picture 3" descr="Diagram&#10;&#10;Description automatically generated"/>
          <p:cNvPicPr/>
          <p:nvPr/>
        </p:nvPicPr>
        <p:blipFill rotWithShape="1">
          <a:blip r:embed="rId3"/>
          <a:srcRect t="40754" r="87646" b="38484"/>
          <a:stretch/>
        </p:blipFill>
        <p:spPr>
          <a:xfrm>
            <a:off x="6603011" y="1180281"/>
            <a:ext cx="1391040" cy="1564589"/>
          </a:xfrm>
          <a:prstGeom prst="rect">
            <a:avLst/>
          </a:prstGeom>
          <a:ln>
            <a:noFill/>
          </a:ln>
        </p:spPr>
      </p:pic>
      <p:pic>
        <p:nvPicPr>
          <p:cNvPr id="101" name="Picture 5" descr="Diagram&#10;&#10;Description automatically generated"/>
          <p:cNvPicPr/>
          <p:nvPr/>
        </p:nvPicPr>
        <p:blipFill>
          <a:blip r:embed="rId3"/>
          <a:srcRect l="13567" t="38986" r="48639" b="46398"/>
          <a:stretch/>
        </p:blipFill>
        <p:spPr>
          <a:xfrm>
            <a:off x="7751951" y="2469311"/>
            <a:ext cx="4263480" cy="1100160"/>
          </a:xfrm>
          <a:prstGeom prst="rect">
            <a:avLst/>
          </a:prstGeom>
          <a:ln>
            <a:noFill/>
          </a:ln>
        </p:spPr>
      </p:pic>
      <p:pic>
        <p:nvPicPr>
          <p:cNvPr id="102" name="Picture 11" descr="Diagram&#10;&#10;Description automatically generated"/>
          <p:cNvPicPr/>
          <p:nvPr/>
        </p:nvPicPr>
        <p:blipFill rotWithShape="1">
          <a:blip r:embed="rId3"/>
          <a:srcRect l="52890" t="36532" r="263" b="40479"/>
          <a:stretch/>
        </p:blipFill>
        <p:spPr>
          <a:xfrm>
            <a:off x="7517215" y="5527681"/>
            <a:ext cx="3356640" cy="110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83840" y="87840"/>
            <a:ext cx="88707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T1w, Track 1 - IQR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483840" y="1321920"/>
            <a:ext cx="10710360" cy="553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Designed to be predictive of GM-WM segmentation</a:t>
            </a:r>
          </a:p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Validated using simulations and several databases (ADNI, IXI, INDI, OASIS, PPMI)</a:t>
            </a:r>
            <a:endParaRPr lang="en-US" sz="2400" b="0" strike="noStrike" spc="-1" dirty="0">
              <a:latin typeface="Arial"/>
            </a:endParaRPr>
          </a:p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Based on a combination of image resolution and global noise</a:t>
            </a:r>
          </a:p>
          <a:p>
            <a:pPr marL="432000" indent="-31716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latin typeface="Arial"/>
              </a:rPr>
              <a:t>Provides standardized rating across sites</a:t>
            </a:r>
            <a:endParaRPr lang="en-US" sz="2400" b="0" strike="noStrike" spc="-1" dirty="0">
              <a:latin typeface="Arial"/>
            </a:endParaRPr>
          </a:p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latin typeface="Arial"/>
            </a:endParaRPr>
          </a:p>
        </p:txBody>
      </p:sp>
      <p:pic>
        <p:nvPicPr>
          <p:cNvPr id="105" name="Picture 2" descr="A picture containing box and whisker chart&#10;&#10;Description automatically generated"/>
          <p:cNvPicPr/>
          <p:nvPr/>
        </p:nvPicPr>
        <p:blipFill>
          <a:blip r:embed="rId3"/>
          <a:stretch/>
        </p:blipFill>
        <p:spPr>
          <a:xfrm>
            <a:off x="686075" y="3743264"/>
            <a:ext cx="10819849" cy="2757288"/>
          </a:xfrm>
          <a:prstGeom prst="rect">
            <a:avLst/>
          </a:prstGeom>
          <a:ln>
            <a:noFill/>
          </a:ln>
        </p:spPr>
      </p:pic>
      <p:pic>
        <p:nvPicPr>
          <p:cNvPr id="106" name="Picture 6" descr="Diagram&#10;&#10;Description automatically generated"/>
          <p:cNvPicPr/>
          <p:nvPr/>
        </p:nvPicPr>
        <p:blipFill>
          <a:blip r:embed="rId4"/>
          <a:srcRect l="53153" t="40247" r="16310" b="38484"/>
          <a:stretch/>
        </p:blipFill>
        <p:spPr>
          <a:xfrm>
            <a:off x="9759960" y="1225080"/>
            <a:ext cx="1677240" cy="78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483840" y="87840"/>
            <a:ext cx="887076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T1w, Track 2 - rule-based ratings 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483840" y="1321920"/>
            <a:ext cx="11188080" cy="553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3"/>
          <p:cNvSpPr/>
          <p:nvPr/>
        </p:nvSpPr>
        <p:spPr>
          <a:xfrm>
            <a:off x="5943600" y="327672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636120" y="1474200"/>
            <a:ext cx="11188080" cy="553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Field-of-View</a:t>
            </a:r>
            <a:endParaRPr lang="en-US" sz="2800" b="0" strike="noStrike" spc="-1" dirty="0">
              <a:latin typeface="Arial"/>
            </a:endParaRPr>
          </a:p>
          <a:p>
            <a:pPr marL="889200" lvl="1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Red:  substantial wrap-around or exclusion of the cerebrum</a:t>
            </a:r>
            <a:endParaRPr lang="en-US" sz="2800" b="0" strike="noStrike" spc="-1" dirty="0">
              <a:latin typeface="Arial"/>
            </a:endParaRPr>
          </a:p>
          <a:p>
            <a:pPr marL="889200" lvl="1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Yellow: wrap-around that overlaps with a small portion of the cerebrum, or a field-of-view that excludes a small portion of the cerebrum</a:t>
            </a:r>
            <a:endParaRPr lang="en-US" sz="2800" b="0" strike="noStrike" spc="-1" dirty="0">
              <a:latin typeface="Arial"/>
            </a:endParaRPr>
          </a:p>
          <a:p>
            <a:pPr marL="432000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Eye spillover through PE axis</a:t>
            </a:r>
            <a:endParaRPr lang="en-US" sz="2800" b="0" strike="noStrike" spc="-1" dirty="0">
              <a:latin typeface="Arial"/>
            </a:endParaRPr>
          </a:p>
          <a:p>
            <a:pPr marL="889200" lvl="1" indent="-3171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Yellow: Visible spillover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11" name="Picture 5" descr="A black and white image of a person's face&#10;&#10;Description automatically generated with medium confidence"/>
          <p:cNvPicPr/>
          <p:nvPr/>
        </p:nvPicPr>
        <p:blipFill>
          <a:blip r:embed="rId3"/>
          <a:stretch/>
        </p:blipFill>
        <p:spPr>
          <a:xfrm>
            <a:off x="6095880" y="4089960"/>
            <a:ext cx="3028320" cy="2395800"/>
          </a:xfrm>
          <a:prstGeom prst="rect">
            <a:avLst/>
          </a:prstGeom>
          <a:ln>
            <a:noFill/>
          </a:ln>
        </p:spPr>
      </p:pic>
      <p:pic>
        <p:nvPicPr>
          <p:cNvPr id="112" name="Picture 4" descr="Diagram&#10;&#10;Description automatically generated"/>
          <p:cNvPicPr/>
          <p:nvPr/>
        </p:nvPicPr>
        <p:blipFill>
          <a:blip r:embed="rId4"/>
          <a:srcRect l="84394" t="35834" b="47786"/>
          <a:stretch/>
        </p:blipFill>
        <p:spPr>
          <a:xfrm>
            <a:off x="10066320" y="960840"/>
            <a:ext cx="1757880" cy="123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10456846F48648866FA6CF550A8E95" ma:contentTypeVersion="13" ma:contentTypeDescription="Create a new document." ma:contentTypeScope="" ma:versionID="cd618c01c17bb1f6b7d72c8ef6fc1242">
  <xsd:schema xmlns:xsd="http://www.w3.org/2001/XMLSchema" xmlns:xs="http://www.w3.org/2001/XMLSchema" xmlns:p="http://schemas.microsoft.com/office/2006/metadata/properties" xmlns:ns3="4a137e07-2186-41cc-b836-7a51b1e4172b" xmlns:ns4="93f430ad-d5cb-44fb-b809-192de336339d" targetNamespace="http://schemas.microsoft.com/office/2006/metadata/properties" ma:root="true" ma:fieldsID="6cfa49e789f6ca486a1aa334159bf5a1" ns3:_="" ns4:_="">
    <xsd:import namespace="4a137e07-2186-41cc-b836-7a51b1e4172b"/>
    <xsd:import namespace="93f430ad-d5cb-44fb-b809-192de33633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137e07-2186-41cc-b836-7a51b1e4172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430ad-d5cb-44fb-b809-192de33633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A83959E-110B-4EA6-851E-2F3CA1056A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137e07-2186-41cc-b836-7a51b1e4172b"/>
    <ds:schemaRef ds:uri="93f430ad-d5cb-44fb-b809-192de33633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4437BB0-18A8-4A46-9DF5-CBAE972416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887CC6-3024-4F59-B126-B1341AE6814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4748</TotalTime>
  <Words>914</Words>
  <Application>Microsoft Office PowerPoint</Application>
  <PresentationFormat>Widescreen</PresentationFormat>
  <Paragraphs>126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Lindquist, Martin</dc:creator>
  <dc:description/>
  <cp:lastModifiedBy>Patrick Sadil</cp:lastModifiedBy>
  <cp:revision>804</cp:revision>
  <dcterms:created xsi:type="dcterms:W3CDTF">2020-04-06T21:57:00Z</dcterms:created>
  <dcterms:modified xsi:type="dcterms:W3CDTF">2022-09-06T16:48:02Z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16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  <property fmtid="{D5CDD505-2E9C-101B-9397-08002B2CF9AE}" pid="12" name="ContentTypeId">
    <vt:lpwstr>0x010100D710456846F48648866FA6CF550A8E95</vt:lpwstr>
  </property>
</Properties>
</file>